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7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a:xfrm>
            <a:off x="5332412" y="5883275"/>
            <a:ext cx="4324044" cy="365125"/>
          </a:xfrm>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403504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10951856" y="5867131"/>
            <a:ext cx="551167" cy="365125"/>
          </a:xfrm>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4182526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697260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1C5E83A-D4D4-458A-97D9-085DF1F35AF1}" type="datetimeFigureOut">
              <a:rPr lang="es-ES" smtClean="0"/>
              <a:t>05/06/2019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851293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1C5E83A-D4D4-458A-97D9-085DF1F35AF1}" type="datetimeFigureOut">
              <a:rPr lang="es-ES" smtClean="0"/>
              <a:t>05/06/2019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2962189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1C5E83A-D4D4-458A-97D9-085DF1F35AF1}" type="datetimeFigureOut">
              <a:rPr lang="es-ES" smtClean="0"/>
              <a:t>05/06/2019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322661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5E83A-D4D4-458A-97D9-085DF1F35AF1}" type="datetimeFigureOut">
              <a:rPr lang="es-ES" smtClean="0"/>
              <a:t>05/06/2019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238525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1C5E83A-D4D4-458A-97D9-085DF1F35AF1}" type="datetimeFigureOut">
              <a:rPr lang="es-ES" smtClean="0"/>
              <a:t>05/06/2019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37672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1C5E83A-D4D4-458A-97D9-085DF1F35AF1}" type="datetimeFigureOut">
              <a:rPr lang="es-ES" smtClean="0"/>
              <a:t>05/06/2019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2388780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1C5E83A-D4D4-458A-97D9-085DF1F35AF1}" type="datetimeFigureOut">
              <a:rPr lang="es-ES" smtClean="0"/>
              <a:t>05/06/2019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238770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878944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684464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1502641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2731994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3225806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3260782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1C5E83A-D4D4-458A-97D9-085DF1F35AF1}" type="datetimeFigureOut">
              <a:rPr lang="es-ES" smtClean="0"/>
              <a:t>05/06/2019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84C4696-F13E-4011-BF3F-77B3D582793B}" type="slidenum">
              <a:rPr lang="es-ES" smtClean="0"/>
              <a:t>‹Nº›</a:t>
            </a:fld>
            <a:endParaRPr lang="es-ES"/>
          </a:p>
        </p:txBody>
      </p:sp>
    </p:spTree>
    <p:extLst>
      <p:ext uri="{BB962C8B-B14F-4D97-AF65-F5344CB8AC3E}">
        <p14:creationId xmlns:p14="http://schemas.microsoft.com/office/powerpoint/2010/main" val="4072636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1C5E83A-D4D4-458A-97D9-085DF1F35AF1}" type="datetimeFigureOut">
              <a:rPr lang="es-ES" smtClean="0"/>
              <a:t>05/06/2019</a:t>
            </a:fld>
            <a:endParaRPr lang="es-E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E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84C4696-F13E-4011-BF3F-77B3D582793B}" type="slidenum">
              <a:rPr lang="es-ES" smtClean="0"/>
              <a:t>‹Nº›</a:t>
            </a:fld>
            <a:endParaRPr lang="es-ES"/>
          </a:p>
        </p:txBody>
      </p:sp>
    </p:spTree>
    <p:extLst>
      <p:ext uri="{BB962C8B-B14F-4D97-AF65-F5344CB8AC3E}">
        <p14:creationId xmlns:p14="http://schemas.microsoft.com/office/powerpoint/2010/main" val="2702442744"/>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sz="8800" dirty="0" smtClean="0">
                <a:solidFill>
                  <a:srgbClr val="00B0F0"/>
                </a:solidFill>
                <a:latin typeface="Berlin Sans FB Demi" panose="020E0802020502020306" pitchFamily="34" charset="0"/>
              </a:rPr>
              <a:t>La comida basura</a:t>
            </a:r>
            <a:endParaRPr lang="es-ES" sz="8800" dirty="0">
              <a:solidFill>
                <a:srgbClr val="00B0F0"/>
              </a:solidFill>
              <a:latin typeface="Berlin Sans FB Demi" panose="020E0802020502020306" pitchFamily="34" charset="0"/>
            </a:endParaRPr>
          </a:p>
        </p:txBody>
      </p:sp>
      <p:sp>
        <p:nvSpPr>
          <p:cNvPr id="3" name="Subtítulo 2"/>
          <p:cNvSpPr>
            <a:spLocks noGrp="1"/>
          </p:cNvSpPr>
          <p:nvPr>
            <p:ph type="subTitle" idx="1"/>
          </p:nvPr>
        </p:nvSpPr>
        <p:spPr/>
        <p:txBody>
          <a:bodyPr>
            <a:normAutofit/>
          </a:bodyPr>
          <a:lstStyle/>
          <a:p>
            <a:r>
              <a:rPr lang="es-ES" sz="4400" i="1" dirty="0" smtClean="0">
                <a:solidFill>
                  <a:srgbClr val="00B0F0"/>
                </a:solidFill>
              </a:rPr>
              <a:t>Explicación y algunos datos</a:t>
            </a:r>
            <a:endParaRPr lang="es-ES" sz="4400" i="1" dirty="0">
              <a:solidFill>
                <a:srgbClr val="00B0F0"/>
              </a:solidFill>
            </a:endParaRPr>
          </a:p>
        </p:txBody>
      </p:sp>
    </p:spTree>
    <p:extLst>
      <p:ext uri="{BB962C8B-B14F-4D97-AF65-F5344CB8AC3E}">
        <p14:creationId xmlns:p14="http://schemas.microsoft.com/office/powerpoint/2010/main" val="38089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838200" y="270456"/>
            <a:ext cx="10515600" cy="5906507"/>
          </a:xfrm>
        </p:spPr>
        <p:txBody>
          <a:bodyPr>
            <a:normAutofit fontScale="92500" lnSpcReduction="10000"/>
          </a:bodyPr>
          <a:lstStyle/>
          <a:p>
            <a:r>
              <a:rPr lang="es-ES" sz="2000" dirty="0" smtClean="0"/>
              <a:t>La comida basura es la que contiene</a:t>
            </a:r>
            <a:r>
              <a:rPr lang="es-ES" sz="2000" dirty="0"/>
              <a:t>, por lo general, altos niveles de grasas, sal, condimentos o </a:t>
            </a:r>
            <a:r>
              <a:rPr lang="es-ES" sz="2000" dirty="0" smtClean="0"/>
              <a:t>azúcares </a:t>
            </a:r>
            <a:r>
              <a:rPr lang="es-ES" sz="2000" dirty="0"/>
              <a:t>(que estimulan el apetito y la sed, lo que tiene un gran interés comercial para los establecimientos que proporcionan ese tipo de comida) y numerosos aditivos alimentarios, como el </a:t>
            </a:r>
            <a:r>
              <a:rPr lang="es-ES" sz="2000" dirty="0" smtClean="0"/>
              <a:t>glutamato monosódico potenciador </a:t>
            </a:r>
            <a:r>
              <a:rPr lang="es-ES" sz="2000" dirty="0"/>
              <a:t>del sabor o la tartrazina (colorante </a:t>
            </a:r>
            <a:r>
              <a:rPr lang="es-ES" sz="2000" dirty="0" smtClean="0"/>
              <a:t>alimentario).</a:t>
            </a:r>
          </a:p>
          <a:p>
            <a:endParaRPr lang="es-ES" sz="2000" dirty="0"/>
          </a:p>
          <a:p>
            <a:endParaRPr lang="es-ES" sz="2000" dirty="0" smtClean="0"/>
          </a:p>
          <a:p>
            <a:endParaRPr lang="es-ES" sz="2000" dirty="0"/>
          </a:p>
          <a:p>
            <a:endParaRPr lang="es-ES" sz="2000" dirty="0" smtClean="0"/>
          </a:p>
          <a:p>
            <a:endParaRPr lang="es-ES" sz="2000" dirty="0"/>
          </a:p>
          <a:p>
            <a:endParaRPr lang="es-ES" sz="2000" dirty="0" smtClean="0"/>
          </a:p>
          <a:p>
            <a:endParaRPr lang="es-ES" sz="2000" dirty="0"/>
          </a:p>
          <a:p>
            <a:endParaRPr lang="es-ES" sz="2000" dirty="0" smtClean="0"/>
          </a:p>
          <a:p>
            <a:r>
              <a:rPr lang="es-ES" sz="2000" dirty="0"/>
              <a:t>Potencialmente, todos los alimentos son perjudiciales para la salud si se abusa de su consumo, pero los que se consideran comida basura lo hacen en mayor medida por necesitarse menores cantidades para producir efectos adversos o por consumirse en mayores cantidades, dada su facilidad de consumo (</a:t>
            </a:r>
            <a:r>
              <a:rPr lang="es-ES" sz="2000" dirty="0" smtClean="0"/>
              <a:t>comida </a:t>
            </a:r>
            <a:r>
              <a:rPr lang="es-ES" sz="2000" dirty="0"/>
              <a:t>rápida) o el uso social de su consumo (ligado a formas de ocio juvenil).</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3933" y="1847905"/>
            <a:ext cx="4127410" cy="2751607"/>
          </a:xfrm>
          <a:prstGeom prst="rect">
            <a:avLst/>
          </a:prstGeom>
        </p:spPr>
      </p:pic>
    </p:spTree>
    <p:extLst>
      <p:ext uri="{BB962C8B-B14F-4D97-AF65-F5344CB8AC3E}">
        <p14:creationId xmlns:p14="http://schemas.microsoft.com/office/powerpoint/2010/main" val="853716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4823" y="332936"/>
            <a:ext cx="5704280" cy="1284848"/>
          </a:xfrm>
        </p:spPr>
        <p:txBody>
          <a:bodyPr>
            <a:normAutofit/>
          </a:bodyPr>
          <a:lstStyle/>
          <a:p>
            <a:r>
              <a:rPr lang="es-ES" sz="2800" i="1" u="sng" dirty="0" smtClean="0">
                <a:solidFill>
                  <a:srgbClr val="00B0F0"/>
                </a:solidFill>
              </a:rPr>
              <a:t>Los restaurantes de comida rápida</a:t>
            </a:r>
            <a:endParaRPr lang="es-ES" sz="2800" i="1" u="sng" dirty="0">
              <a:solidFill>
                <a:srgbClr val="00B0F0"/>
              </a:solidFill>
            </a:endParaRPr>
          </a:p>
        </p:txBody>
      </p:sp>
      <p:sp>
        <p:nvSpPr>
          <p:cNvPr id="3" name="Marcador de contenido 2"/>
          <p:cNvSpPr>
            <a:spLocks noGrp="1"/>
          </p:cNvSpPr>
          <p:nvPr>
            <p:ph idx="1"/>
          </p:nvPr>
        </p:nvSpPr>
        <p:spPr>
          <a:xfrm>
            <a:off x="1174823" y="1227699"/>
            <a:ext cx="10018713" cy="3924886"/>
          </a:xfrm>
        </p:spPr>
        <p:txBody>
          <a:bodyPr>
            <a:normAutofit/>
          </a:bodyPr>
          <a:lstStyle/>
          <a:p>
            <a:r>
              <a:rPr lang="es-ES" dirty="0"/>
              <a:t>Los restaurantes de comida rápida brindan desde luego este tipo de comidas, pero además las cadenas de supermercados también ofrecen al mercado dicha comida basura. En este sentido, las investigaciones sobre procesos socioculturales y nutrición nos pueden ayudar a comprender este fenómeno, pues se enfocan en los procesos de cambio a gran escala, como la globalización, </a:t>
            </a:r>
            <a:r>
              <a:rPr lang="es-ES" dirty="0" smtClean="0"/>
              <a:t>modernización,</a:t>
            </a:r>
            <a:r>
              <a:rPr lang="es-ES" dirty="0"/>
              <a:t> urbanización, los cambios en el rol de la mujer y los cambios tecnológicos, para entender cómo estos procesos afectan la comida y la nutrición.</a:t>
            </a:r>
            <a:endParaRPr lang="es-ES" dirty="0">
              <a:ln w="3175" cmpd="sng">
                <a:noFill/>
              </a:ln>
              <a:latin typeface="+mj-lt"/>
              <a:ea typeface="+mj-ea"/>
              <a:cs typeface="+mj-cs"/>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9103" y="4466286"/>
            <a:ext cx="2794000" cy="2095500"/>
          </a:xfrm>
          <a:prstGeom prst="rect">
            <a:avLst/>
          </a:prstGeom>
        </p:spPr>
      </p:pic>
    </p:spTree>
    <p:extLst>
      <p:ext uri="{BB962C8B-B14F-4D97-AF65-F5344CB8AC3E}">
        <p14:creationId xmlns:p14="http://schemas.microsoft.com/office/powerpoint/2010/main" val="13844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4609" y="859664"/>
            <a:ext cx="4375577" cy="931571"/>
          </a:xfrm>
        </p:spPr>
        <p:txBody>
          <a:bodyPr/>
          <a:lstStyle/>
          <a:p>
            <a:r>
              <a:rPr lang="es-ES" dirty="0" smtClean="0"/>
              <a:t>	</a:t>
            </a:r>
            <a:r>
              <a:rPr lang="es-ES" sz="2800" i="1" u="sng" dirty="0">
                <a:solidFill>
                  <a:srgbClr val="00B0F0"/>
                </a:solidFill>
              </a:rPr>
              <a:t>Obesidad en menores</a:t>
            </a:r>
          </a:p>
        </p:txBody>
      </p:sp>
      <p:sp>
        <p:nvSpPr>
          <p:cNvPr id="3" name="Marcador de contenido 2"/>
          <p:cNvSpPr>
            <a:spLocks noGrp="1"/>
          </p:cNvSpPr>
          <p:nvPr>
            <p:ph idx="1"/>
          </p:nvPr>
        </p:nvSpPr>
        <p:spPr>
          <a:xfrm>
            <a:off x="1316885" y="1610931"/>
            <a:ext cx="10018713" cy="3124201"/>
          </a:xfrm>
        </p:spPr>
        <p:txBody>
          <a:bodyPr/>
          <a:lstStyle/>
          <a:p>
            <a:r>
              <a:rPr lang="es-ES" dirty="0"/>
              <a:t>Sin poder afirmarse que la obesidad y sus enfermedades consustanciales sean causadas únicamente por la ingesta de comida basura, sí cabe afirmar que es un factor principal del actual problema de obesidad </a:t>
            </a:r>
            <a:r>
              <a:rPr lang="es-ES" dirty="0" smtClean="0"/>
              <a:t>infantil</a:t>
            </a:r>
            <a:r>
              <a:rPr lang="es-ES" dirty="0"/>
              <a:t> o del agravamiento de otros problemas de salud al que se suma esta mala práctica nutricional</a:t>
            </a:r>
            <a:r>
              <a:rPr lang="es-ES" dirty="0" smtClean="0"/>
              <a:t>.</a:t>
            </a:r>
            <a:r>
              <a:rPr lang="es-ES" dirty="0"/>
              <a:t> Los niños presentan con gran frecuencia problemas de nutrición. Esto contribuye a problemas sociales y psicológicos en el desarrollo del niño, como la baja autoestima, el bullying y la discriminación, entre otros.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6028" y="4356846"/>
            <a:ext cx="3400425" cy="2259106"/>
          </a:xfrm>
          <a:prstGeom prst="rect">
            <a:avLst/>
          </a:prstGeom>
        </p:spPr>
      </p:pic>
    </p:spTree>
    <p:extLst>
      <p:ext uri="{BB962C8B-B14F-4D97-AF65-F5344CB8AC3E}">
        <p14:creationId xmlns:p14="http://schemas.microsoft.com/office/powerpoint/2010/main" val="2230565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6881" y="678288"/>
            <a:ext cx="4697548" cy="1369453"/>
          </a:xfrm>
        </p:spPr>
        <p:txBody>
          <a:bodyPr/>
          <a:lstStyle/>
          <a:p>
            <a:r>
              <a:rPr lang="es-ES" dirty="0" smtClean="0"/>
              <a:t>	</a:t>
            </a:r>
            <a:r>
              <a:rPr lang="es-ES" sz="2800" i="1" u="sng" dirty="0" smtClean="0">
                <a:solidFill>
                  <a:srgbClr val="00B0F0"/>
                </a:solidFill>
              </a:rPr>
              <a:t>Algunos problemas</a:t>
            </a:r>
            <a:endParaRPr lang="es-ES" sz="2800" i="1" u="sng" dirty="0">
              <a:solidFill>
                <a:srgbClr val="00B0F0"/>
              </a:solidFill>
            </a:endParaRPr>
          </a:p>
        </p:txBody>
      </p:sp>
      <p:sp>
        <p:nvSpPr>
          <p:cNvPr id="3" name="Marcador de contenido 2"/>
          <p:cNvSpPr>
            <a:spLocks noGrp="1"/>
          </p:cNvSpPr>
          <p:nvPr>
            <p:ph idx="1"/>
          </p:nvPr>
        </p:nvSpPr>
        <p:spPr>
          <a:xfrm>
            <a:off x="1471430" y="1764406"/>
            <a:ext cx="10018713" cy="4790941"/>
          </a:xfrm>
        </p:spPr>
        <p:txBody>
          <a:bodyPr>
            <a:normAutofit/>
          </a:bodyPr>
          <a:lstStyle/>
          <a:p>
            <a:r>
              <a:rPr lang="es-ES" dirty="0"/>
              <a:t>Si una persona consumiese comida basura todos los días, tendría más probabilidades de padecer </a:t>
            </a:r>
            <a:r>
              <a:rPr lang="es-ES" dirty="0" smtClean="0"/>
              <a:t>enfermedades sanguíneas, obesidad, diabetes y colesterol alto. </a:t>
            </a:r>
            <a:r>
              <a:rPr lang="es-ES" dirty="0"/>
              <a:t>No es lo mismo si esta comida se consume una vez a la semana que todos los días. Las consecuencias pueden ser irreversibles y hasta lamentables. Los hábitos alimenticios que hemos adquirido con el tiempo y la vida moderna, se han transformado en un hábito que atenta contra la salud. Algunos de los alimentos basura, comunes en muchos hogares son: hamburguesas, salchichas, patatas fritas, frituras de maíz, algunos productos congelados </a:t>
            </a:r>
            <a:r>
              <a:rPr lang="es-ES" dirty="0" smtClean="0"/>
              <a:t>para </a:t>
            </a:r>
            <a:r>
              <a:rPr lang="es-ES" dirty="0"/>
              <a:t>la preparación en microondas, bebidas gaseosas y dulces entre otros. El tomate o la lechuga frescos que acompañan a algunos de estos alimentos es lo único que no debe considerarse basura, por su contenido en vitaminas y fibra.</a:t>
            </a:r>
          </a:p>
        </p:txBody>
      </p:sp>
    </p:spTree>
    <p:extLst>
      <p:ext uri="{BB962C8B-B14F-4D97-AF65-F5344CB8AC3E}">
        <p14:creationId xmlns:p14="http://schemas.microsoft.com/office/powerpoint/2010/main" val="3642970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785611"/>
            <a:ext cx="4092240" cy="1330816"/>
          </a:xfrm>
        </p:spPr>
        <p:txBody>
          <a:bodyPr>
            <a:normAutofit/>
          </a:bodyPr>
          <a:lstStyle/>
          <a:p>
            <a:r>
              <a:rPr lang="es-ES" sz="2800" i="1" u="sng" dirty="0" smtClean="0">
                <a:solidFill>
                  <a:srgbClr val="00B0F0"/>
                </a:solidFill>
              </a:rPr>
              <a:t>Datos que la caracterizan</a:t>
            </a:r>
            <a:endParaRPr lang="es-ES" sz="2800" i="1" u="sng" dirty="0">
              <a:solidFill>
                <a:srgbClr val="00B0F0"/>
              </a:solidFill>
            </a:endParaRPr>
          </a:p>
        </p:txBody>
      </p:sp>
      <p:sp>
        <p:nvSpPr>
          <p:cNvPr id="3" name="Marcador de contenido 2"/>
          <p:cNvSpPr>
            <a:spLocks noGrp="1"/>
          </p:cNvSpPr>
          <p:nvPr>
            <p:ph idx="1"/>
          </p:nvPr>
        </p:nvSpPr>
        <p:spPr>
          <a:xfrm>
            <a:off x="1484311" y="1829873"/>
            <a:ext cx="10018713" cy="4017136"/>
          </a:xfrm>
        </p:spPr>
        <p:txBody>
          <a:bodyPr>
            <a:normAutofit lnSpcReduction="10000"/>
          </a:bodyPr>
          <a:lstStyle/>
          <a:p>
            <a:r>
              <a:rPr lang="es-ES" dirty="0"/>
              <a:t>Este tipo de comida es muy popular por lo sencillo de su elaboración (sometida habitualmente a procesos industriales) y conservación (en muchos casos no necesita refrigeración y su fecha de caducidad suele ser larga), su precio relativamente barato, su amplia </a:t>
            </a:r>
            <a:r>
              <a:rPr lang="es-ES" dirty="0" smtClean="0"/>
              <a:t>distribución comercial </a:t>
            </a:r>
            <a:r>
              <a:rPr lang="es-ES" dirty="0"/>
              <a:t>que la hace muy fácilmente accesible y la presión de la </a:t>
            </a:r>
            <a:r>
              <a:rPr lang="es-ES" dirty="0" smtClean="0"/>
              <a:t>publicidad. También </a:t>
            </a:r>
            <a:r>
              <a:rPr lang="es-ES" dirty="0"/>
              <a:t>porque no suele requerir ningún tipo de preparación por parte del consumidor final o ésta es escasa, es cómoda de ingerir y tiene una gran diversidad de sabores. Cabe mencionar que este tipo de comida es muy saturada en sal, la sal es un adictivo natural la cual al consumirla provoca un exceso de dopamina y </a:t>
            </a:r>
            <a:r>
              <a:rPr lang="es-ES" dirty="0" err="1"/>
              <a:t>orexina</a:t>
            </a:r>
            <a:r>
              <a:rPr lang="es-ES" dirty="0"/>
              <a:t> que incrementa la sensación de placer y recompensa, según alertan los cardiólogos.</a:t>
            </a:r>
          </a:p>
        </p:txBody>
      </p:sp>
    </p:spTree>
    <p:extLst>
      <p:ext uri="{BB962C8B-B14F-4D97-AF65-F5344CB8AC3E}">
        <p14:creationId xmlns:p14="http://schemas.microsoft.com/office/powerpoint/2010/main" val="154795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8338" y="759853"/>
            <a:ext cx="4971245" cy="1266421"/>
          </a:xfrm>
        </p:spPr>
        <p:txBody>
          <a:bodyPr>
            <a:normAutofit/>
          </a:bodyPr>
          <a:lstStyle/>
          <a:p>
            <a:r>
              <a:rPr lang="es-ES" sz="2800" i="1" u="sng" dirty="0" smtClean="0">
                <a:solidFill>
                  <a:srgbClr val="00B0F0"/>
                </a:solidFill>
              </a:rPr>
              <a:t>Las “bebidas basura”</a:t>
            </a:r>
            <a:endParaRPr lang="es-ES" sz="2800" i="1" u="sng" dirty="0">
              <a:solidFill>
                <a:srgbClr val="00B0F0"/>
              </a:solidFill>
            </a:endParaRPr>
          </a:p>
        </p:txBody>
      </p:sp>
      <p:sp>
        <p:nvSpPr>
          <p:cNvPr id="3" name="Marcador de contenido 2"/>
          <p:cNvSpPr>
            <a:spLocks noGrp="1"/>
          </p:cNvSpPr>
          <p:nvPr>
            <p:ph idx="1"/>
          </p:nvPr>
        </p:nvSpPr>
        <p:spPr>
          <a:xfrm>
            <a:off x="1535826" y="1508973"/>
            <a:ext cx="10018713" cy="4696496"/>
          </a:xfrm>
        </p:spPr>
        <p:txBody>
          <a:bodyPr>
            <a:noAutofit/>
          </a:bodyPr>
          <a:lstStyle/>
          <a:p>
            <a:r>
              <a:rPr lang="es-ES" dirty="0" smtClean="0"/>
              <a:t>No </a:t>
            </a:r>
            <a:r>
              <a:rPr lang="es-ES" dirty="0"/>
              <a:t>solo la comida, las bebidas también contribuyen, tan solo México es el país con más muertes por enfermedades relacionadas con el consumo de bebidas azucaradas, según un estudio. Debido a que el consumo de estas bebidas incrementa el Índice de Masa Corporal asociado con los padecimientos que llevan a la muerte</a:t>
            </a:r>
            <a:r>
              <a:rPr lang="es-ES" dirty="0" smtClean="0"/>
              <a:t>.</a:t>
            </a:r>
          </a:p>
          <a:p>
            <a:r>
              <a:rPr lang="es-ES" dirty="0"/>
              <a:t>Por otra parte, en nuestra cultura consumista nos han inculcado ciertos patrones alimenticios desde nuestra infancia como parte de nuestra dieta, un ejemplo claro son las bebidas azucaradas como las Cola, ya que manejan campañas publicitarias persuasivas muy fuertes para posicionarse en nuestras mentes y preferencias.</a:t>
            </a:r>
            <a:endParaRPr lang="es-ES" dirty="0"/>
          </a:p>
        </p:txBody>
      </p:sp>
    </p:spTree>
    <p:extLst>
      <p:ext uri="{BB962C8B-B14F-4D97-AF65-F5344CB8AC3E}">
        <p14:creationId xmlns:p14="http://schemas.microsoft.com/office/powerpoint/2010/main" val="2547437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4788" y="1546412"/>
            <a:ext cx="5037513" cy="255494"/>
          </a:xfrm>
        </p:spPr>
        <p:txBody>
          <a:bodyPr>
            <a:normAutofit fontScale="90000"/>
          </a:bodyPr>
          <a:lstStyle/>
          <a:p>
            <a:r>
              <a:rPr lang="es-ES" sz="3100" i="1" u="sng" dirty="0" smtClean="0">
                <a:solidFill>
                  <a:srgbClr val="00B0F0"/>
                </a:solidFill>
              </a:rPr>
              <a:t>Problemas en la adolescencia</a:t>
            </a:r>
            <a:r>
              <a:rPr lang="es-ES" sz="2800" i="1" u="sng" dirty="0" smtClean="0">
                <a:solidFill>
                  <a:srgbClr val="00B0F0"/>
                </a:solidFill>
              </a:rPr>
              <a:t/>
            </a:r>
            <a:br>
              <a:rPr lang="es-ES" sz="2800" i="1" u="sng" dirty="0" smtClean="0">
                <a:solidFill>
                  <a:srgbClr val="00B0F0"/>
                </a:solidFill>
              </a:rPr>
            </a:br>
            <a:r>
              <a:rPr lang="es-ES" dirty="0" smtClean="0"/>
              <a:t> </a:t>
            </a:r>
            <a:endParaRPr lang="es-ES" dirty="0"/>
          </a:p>
        </p:txBody>
      </p:sp>
      <p:sp>
        <p:nvSpPr>
          <p:cNvPr id="3" name="Marcador de contenido 2"/>
          <p:cNvSpPr>
            <a:spLocks noGrp="1"/>
          </p:cNvSpPr>
          <p:nvPr>
            <p:ph idx="1"/>
          </p:nvPr>
        </p:nvSpPr>
        <p:spPr>
          <a:xfrm>
            <a:off x="1484309" y="1761565"/>
            <a:ext cx="10018713" cy="3801035"/>
          </a:xfrm>
        </p:spPr>
        <p:txBody>
          <a:bodyPr/>
          <a:lstStyle/>
          <a:p>
            <a:r>
              <a:rPr lang="es-ES" dirty="0"/>
              <a:t>En la adolescencia el apetito aumenta y la actividad física suele ser menor. Cada uno empieza a elegir lo que come, influido por amigos y la publicidad. A menudo, alimentos ricos en azúcares, sal y grasas saturadas.</a:t>
            </a:r>
          </a:p>
          <a:p>
            <a:r>
              <a:rPr lang="es-ES" dirty="0"/>
              <a:t>Es fácil dejarse influir por las ideas de otros. Deseas adaptarte. No quieres parecer tonto. Pero la presión de hacer lo mismo que los demás puede ser fuerte. Ante todo recuerda, tu cuerpo te pertenece. La única razón para hacer algo es porque quieras hacerlo y porque sientas que te conviene.</a:t>
            </a:r>
          </a:p>
          <a:p>
            <a:endParaRPr lang="es-ES" dirty="0"/>
          </a:p>
        </p:txBody>
      </p:sp>
    </p:spTree>
    <p:extLst>
      <p:ext uri="{BB962C8B-B14F-4D97-AF65-F5344CB8AC3E}">
        <p14:creationId xmlns:p14="http://schemas.microsoft.com/office/powerpoint/2010/main" val="3200628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52742" y="605118"/>
            <a:ext cx="5440924" cy="1537446"/>
          </a:xfrm>
        </p:spPr>
        <p:txBody>
          <a:bodyPr>
            <a:normAutofit/>
          </a:bodyPr>
          <a:lstStyle/>
          <a:p>
            <a:r>
              <a:rPr lang="es-ES" sz="2800" i="1" u="sng" dirty="0" smtClean="0">
                <a:solidFill>
                  <a:srgbClr val="00B0F0"/>
                </a:solidFill>
              </a:rPr>
              <a:t>¿Todas las grasas son iguales?</a:t>
            </a:r>
            <a:endParaRPr lang="es-ES" sz="2800" i="1" u="sng" dirty="0">
              <a:solidFill>
                <a:srgbClr val="00B0F0"/>
              </a:solidFill>
            </a:endParaRPr>
          </a:p>
        </p:txBody>
      </p:sp>
      <p:sp>
        <p:nvSpPr>
          <p:cNvPr id="3" name="Marcador de contenido 2"/>
          <p:cNvSpPr>
            <a:spLocks noGrp="1"/>
          </p:cNvSpPr>
          <p:nvPr>
            <p:ph idx="1"/>
          </p:nvPr>
        </p:nvSpPr>
        <p:spPr>
          <a:xfrm>
            <a:off x="1390180" y="1976718"/>
            <a:ext cx="10018713" cy="3989295"/>
          </a:xfrm>
        </p:spPr>
        <p:txBody>
          <a:bodyPr>
            <a:normAutofit/>
          </a:bodyPr>
          <a:lstStyle/>
          <a:p>
            <a:r>
              <a:rPr lang="es-ES" dirty="0"/>
              <a:t>No. Las grasas monoinsaturadas y poliinsaturadas, los ácidos omega 3 (aceite de oliva, aguacate, pescado, frutos secos) son buenas. Las grasas saturadas son malas. Las grasas saturadas son sólidas y de origen animal. Están en la carne, leche, queso y mantequilla. Por esto la grasa que debemos disminuir es la de origen animal. También están en el aceite de coco o palma.</a:t>
            </a:r>
          </a:p>
          <a:p>
            <a:r>
              <a:rPr lang="es-ES" dirty="0"/>
              <a:t>Las grasas </a:t>
            </a:r>
            <a:r>
              <a:rPr lang="es-ES" i="1" dirty="0" err="1"/>
              <a:t>trans</a:t>
            </a:r>
            <a:r>
              <a:rPr lang="es-ES" dirty="0"/>
              <a:t> también son nocivas para la salud. Las grasas </a:t>
            </a:r>
            <a:r>
              <a:rPr lang="es-ES" i="1" dirty="0" err="1"/>
              <a:t>trans</a:t>
            </a:r>
            <a:r>
              <a:rPr lang="es-ES" dirty="0"/>
              <a:t> se forman al hidrogenar el aceite vegetal para cambiar del estado líquido al sólido. Aparecen como ”</a:t>
            </a:r>
            <a:r>
              <a:rPr lang="es-ES" i="1" dirty="0"/>
              <a:t>aceite vegetal o aceite vegetal parcialmente hidrogenado</a:t>
            </a:r>
            <a:r>
              <a:rPr lang="es-ES" dirty="0"/>
              <a:t>”. Cuando el aceite es de oliva o de girasol, lo suele especificar.</a:t>
            </a:r>
          </a:p>
          <a:p>
            <a:endParaRPr lang="es-ES" dirty="0"/>
          </a:p>
        </p:txBody>
      </p:sp>
    </p:spTree>
    <p:extLst>
      <p:ext uri="{BB962C8B-B14F-4D97-AF65-F5344CB8AC3E}">
        <p14:creationId xmlns:p14="http://schemas.microsoft.com/office/powerpoint/2010/main" val="28974619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60</TotalTime>
  <Words>248</Words>
  <Application>Microsoft Office PowerPoint</Application>
  <PresentationFormat>Panorámica</PresentationFormat>
  <Paragraphs>29</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Berlin Sans FB Demi</vt:lpstr>
      <vt:lpstr>Corbel</vt:lpstr>
      <vt:lpstr>Parallax</vt:lpstr>
      <vt:lpstr>La comida basura</vt:lpstr>
      <vt:lpstr>Presentación de PowerPoint</vt:lpstr>
      <vt:lpstr>Los restaurantes de comida rápida</vt:lpstr>
      <vt:lpstr> Obesidad en menores</vt:lpstr>
      <vt:lpstr> Algunos problemas</vt:lpstr>
      <vt:lpstr>Datos que la caracterizan</vt:lpstr>
      <vt:lpstr>Las “bebidas basura”</vt:lpstr>
      <vt:lpstr>Problemas en la adolescencia  </vt:lpstr>
      <vt:lpstr>¿Todas las grasas son iguales?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comida basura</dc:title>
  <dc:creator>USUARIO</dc:creator>
  <cp:lastModifiedBy>USUARIO</cp:lastModifiedBy>
  <cp:revision>9</cp:revision>
  <dcterms:created xsi:type="dcterms:W3CDTF">2019-06-03T06:42:17Z</dcterms:created>
  <dcterms:modified xsi:type="dcterms:W3CDTF">2019-06-05T10:36:33Z</dcterms:modified>
</cp:coreProperties>
</file>